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4"/>
  </p:sldMasterIdLst>
  <p:notesMasterIdLst>
    <p:notesMasterId r:id="rId33"/>
  </p:notesMasterIdLst>
  <p:handoutMasterIdLst>
    <p:handoutMasterId r:id="rId34"/>
  </p:handoutMasterIdLst>
  <p:sldIdLst>
    <p:sldId id="263" r:id="rId5"/>
    <p:sldId id="421" r:id="rId6"/>
    <p:sldId id="264" r:id="rId7"/>
    <p:sldId id="272" r:id="rId8"/>
    <p:sldId id="267" r:id="rId9"/>
    <p:sldId id="332" r:id="rId10"/>
    <p:sldId id="406" r:id="rId11"/>
    <p:sldId id="289" r:id="rId12"/>
    <p:sldId id="422" r:id="rId13"/>
    <p:sldId id="423" r:id="rId14"/>
    <p:sldId id="424" r:id="rId15"/>
    <p:sldId id="425" r:id="rId16"/>
    <p:sldId id="369" r:id="rId17"/>
    <p:sldId id="414" r:id="rId18"/>
    <p:sldId id="426" r:id="rId19"/>
    <p:sldId id="427" r:id="rId20"/>
    <p:sldId id="428" r:id="rId21"/>
    <p:sldId id="380" r:id="rId22"/>
    <p:sldId id="429" r:id="rId23"/>
    <p:sldId id="356" r:id="rId24"/>
    <p:sldId id="420" r:id="rId25"/>
    <p:sldId id="432" r:id="rId26"/>
    <p:sldId id="433" r:id="rId27"/>
    <p:sldId id="430" r:id="rId28"/>
    <p:sldId id="431" r:id="rId29"/>
    <p:sldId id="345" r:id="rId30"/>
    <p:sldId id="337" r:id="rId31"/>
    <p:sldId id="269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  <a:srgbClr val="7ABC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78" autoAdjust="0"/>
    <p:restoredTop sz="82321" autoAdjust="0"/>
  </p:normalViewPr>
  <p:slideViewPr>
    <p:cSldViewPr snapToGrid="0">
      <p:cViewPr varScale="1">
        <p:scale>
          <a:sx n="55" d="100"/>
          <a:sy n="55" d="100"/>
        </p:scale>
        <p:origin x="108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094A44-6693-4746-8868-DD968F3F0B93}" type="doc">
      <dgm:prSet loTypeId="urn:microsoft.com/office/officeart/2005/8/layout/equation2" loCatId="process" qsTypeId="urn:microsoft.com/office/officeart/2005/8/quickstyle/simple5" qsCatId="simple" csTypeId="urn:microsoft.com/office/officeart/2005/8/colors/colorful1" csCatId="colorful" phldr="1"/>
      <dgm:spPr/>
    </dgm:pt>
    <dgm:pt modelId="{52B46A49-72A2-4274-A031-CCE0BDBCB076}">
      <dgm:prSet phldrT="[Text]"/>
      <dgm:spPr/>
      <dgm:t>
        <a:bodyPr/>
        <a:lstStyle/>
        <a:p>
          <a:r>
            <a:rPr lang="en-US" dirty="0"/>
            <a:t>Algorithm</a:t>
          </a:r>
        </a:p>
      </dgm:t>
    </dgm:pt>
    <dgm:pt modelId="{15391345-C40E-44E2-8FA9-A9F4E42B3803}" type="parTrans" cxnId="{145C3ABA-2390-419D-8E47-992245AB2058}">
      <dgm:prSet/>
      <dgm:spPr/>
      <dgm:t>
        <a:bodyPr/>
        <a:lstStyle/>
        <a:p>
          <a:endParaRPr lang="en-US"/>
        </a:p>
      </dgm:t>
    </dgm:pt>
    <dgm:pt modelId="{467D88DD-88AD-4355-8986-6A21EA5755B2}" type="sibTrans" cxnId="{145C3ABA-2390-419D-8E47-992245AB2058}">
      <dgm:prSet/>
      <dgm:spPr/>
      <dgm:t>
        <a:bodyPr/>
        <a:lstStyle/>
        <a:p>
          <a:endParaRPr lang="en-US"/>
        </a:p>
      </dgm:t>
    </dgm:pt>
    <dgm:pt modelId="{66256677-A132-413A-9C32-1935D88C4EFE}">
      <dgm:prSet phldrT="[Text]"/>
      <dgm:spPr/>
      <dgm:t>
        <a:bodyPr/>
        <a:lstStyle/>
        <a:p>
          <a:r>
            <a:rPr lang="en-US" dirty="0"/>
            <a:t>Data Structure</a:t>
          </a:r>
        </a:p>
      </dgm:t>
    </dgm:pt>
    <dgm:pt modelId="{347BE771-1117-4732-A318-C61AD430A15E}" type="parTrans" cxnId="{4248F263-C138-42C6-998A-670195BDC5F5}">
      <dgm:prSet/>
      <dgm:spPr/>
      <dgm:t>
        <a:bodyPr/>
        <a:lstStyle/>
        <a:p>
          <a:endParaRPr lang="en-US"/>
        </a:p>
      </dgm:t>
    </dgm:pt>
    <dgm:pt modelId="{8FA1FF78-066A-4B37-A3BC-C77078C9B549}" type="sibTrans" cxnId="{4248F263-C138-42C6-998A-670195BDC5F5}">
      <dgm:prSet/>
      <dgm:spPr/>
      <dgm:t>
        <a:bodyPr/>
        <a:lstStyle/>
        <a:p>
          <a:endParaRPr lang="en-US"/>
        </a:p>
      </dgm:t>
    </dgm:pt>
    <dgm:pt modelId="{065C6B1C-001B-4734-9E1F-00A8D9383AB9}">
      <dgm:prSet phldrT="[Text]"/>
      <dgm:spPr/>
      <dgm:t>
        <a:bodyPr/>
        <a:lstStyle/>
        <a:p>
          <a:r>
            <a:rPr lang="en-US" dirty="0"/>
            <a:t>Program</a:t>
          </a:r>
        </a:p>
      </dgm:t>
    </dgm:pt>
    <dgm:pt modelId="{46EDAE69-B493-4987-8FEE-8B09DF4E3646}" type="parTrans" cxnId="{4CE33D1A-9339-4453-B8A2-9AF5D90FCBDA}">
      <dgm:prSet/>
      <dgm:spPr/>
      <dgm:t>
        <a:bodyPr/>
        <a:lstStyle/>
        <a:p>
          <a:endParaRPr lang="en-US"/>
        </a:p>
      </dgm:t>
    </dgm:pt>
    <dgm:pt modelId="{BC7CA9A4-148C-4A8B-A6DD-22CD70E8022E}" type="sibTrans" cxnId="{4CE33D1A-9339-4453-B8A2-9AF5D90FCBDA}">
      <dgm:prSet/>
      <dgm:spPr/>
      <dgm:t>
        <a:bodyPr/>
        <a:lstStyle/>
        <a:p>
          <a:endParaRPr lang="en-US"/>
        </a:p>
      </dgm:t>
    </dgm:pt>
    <dgm:pt modelId="{9B0220CA-CF76-4078-B138-6402DD500949}" type="pres">
      <dgm:prSet presAssocID="{FE094A44-6693-4746-8868-DD968F3F0B93}" presName="Name0" presStyleCnt="0">
        <dgm:presLayoutVars>
          <dgm:dir/>
          <dgm:resizeHandles val="exact"/>
        </dgm:presLayoutVars>
      </dgm:prSet>
      <dgm:spPr/>
    </dgm:pt>
    <dgm:pt modelId="{03693A57-55E5-4CC1-8C35-EFB6963540DC}" type="pres">
      <dgm:prSet presAssocID="{FE094A44-6693-4746-8868-DD968F3F0B93}" presName="vNodes" presStyleCnt="0"/>
      <dgm:spPr/>
    </dgm:pt>
    <dgm:pt modelId="{C62BFDAA-524C-4DA8-8226-FA6BE02F68D5}" type="pres">
      <dgm:prSet presAssocID="{52B46A49-72A2-4274-A031-CCE0BDBCB076}" presName="node" presStyleLbl="node1" presStyleIdx="0" presStyleCnt="3">
        <dgm:presLayoutVars>
          <dgm:bulletEnabled val="1"/>
        </dgm:presLayoutVars>
      </dgm:prSet>
      <dgm:spPr/>
    </dgm:pt>
    <dgm:pt modelId="{8073E0CC-7C52-4A56-9BA5-79F2D380EC5F}" type="pres">
      <dgm:prSet presAssocID="{467D88DD-88AD-4355-8986-6A21EA5755B2}" presName="spacerT" presStyleCnt="0"/>
      <dgm:spPr/>
    </dgm:pt>
    <dgm:pt modelId="{85D77CBA-1AAC-411F-AD73-037892AB55E0}" type="pres">
      <dgm:prSet presAssocID="{467D88DD-88AD-4355-8986-6A21EA5755B2}" presName="sibTrans" presStyleLbl="sibTrans2D1" presStyleIdx="0" presStyleCnt="2"/>
      <dgm:spPr/>
    </dgm:pt>
    <dgm:pt modelId="{65E18440-E458-4D96-99A6-2DF90D0F2F1E}" type="pres">
      <dgm:prSet presAssocID="{467D88DD-88AD-4355-8986-6A21EA5755B2}" presName="spacerB" presStyleCnt="0"/>
      <dgm:spPr/>
    </dgm:pt>
    <dgm:pt modelId="{952269ED-7845-4E29-8C01-FF286965ACB1}" type="pres">
      <dgm:prSet presAssocID="{66256677-A132-413A-9C32-1935D88C4EFE}" presName="node" presStyleLbl="node1" presStyleIdx="1" presStyleCnt="3">
        <dgm:presLayoutVars>
          <dgm:bulletEnabled val="1"/>
        </dgm:presLayoutVars>
      </dgm:prSet>
      <dgm:spPr/>
    </dgm:pt>
    <dgm:pt modelId="{0B6A9360-0715-4E2D-9714-527D56619357}" type="pres">
      <dgm:prSet presAssocID="{FE094A44-6693-4746-8868-DD968F3F0B93}" presName="sibTransLast" presStyleLbl="sibTrans2D1" presStyleIdx="1" presStyleCnt="2"/>
      <dgm:spPr/>
    </dgm:pt>
    <dgm:pt modelId="{2F63C4B6-ED84-498D-A9DC-03161A273B83}" type="pres">
      <dgm:prSet presAssocID="{FE094A44-6693-4746-8868-DD968F3F0B93}" presName="connectorText" presStyleLbl="sibTrans2D1" presStyleIdx="1" presStyleCnt="2"/>
      <dgm:spPr/>
    </dgm:pt>
    <dgm:pt modelId="{7E5DB7A2-8903-4BD7-96B8-E3BAF8E4DDDE}" type="pres">
      <dgm:prSet presAssocID="{FE094A44-6693-4746-8868-DD968F3F0B93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A890C619-2AAC-40CE-8D2D-C8F5D75C4B98}" type="presOf" srcId="{66256677-A132-413A-9C32-1935D88C4EFE}" destId="{952269ED-7845-4E29-8C01-FF286965ACB1}" srcOrd="0" destOrd="0" presId="urn:microsoft.com/office/officeart/2005/8/layout/equation2"/>
    <dgm:cxn modelId="{4CE33D1A-9339-4453-B8A2-9AF5D90FCBDA}" srcId="{FE094A44-6693-4746-8868-DD968F3F0B93}" destId="{065C6B1C-001B-4734-9E1F-00A8D9383AB9}" srcOrd="2" destOrd="0" parTransId="{46EDAE69-B493-4987-8FEE-8B09DF4E3646}" sibTransId="{BC7CA9A4-148C-4A8B-A6DD-22CD70E8022E}"/>
    <dgm:cxn modelId="{B22FF02D-91EE-4C42-B132-07C9DBA0FDCE}" type="presOf" srcId="{FE094A44-6693-4746-8868-DD968F3F0B93}" destId="{9B0220CA-CF76-4078-B138-6402DD500949}" srcOrd="0" destOrd="0" presId="urn:microsoft.com/office/officeart/2005/8/layout/equation2"/>
    <dgm:cxn modelId="{25EE5B5D-728C-46FC-9FB8-F08DEA9E888F}" type="presOf" srcId="{8FA1FF78-066A-4B37-A3BC-C77078C9B549}" destId="{2F63C4B6-ED84-498D-A9DC-03161A273B83}" srcOrd="1" destOrd="0" presId="urn:microsoft.com/office/officeart/2005/8/layout/equation2"/>
    <dgm:cxn modelId="{8DA5D65E-B951-46C7-8B07-B66BF9830DEB}" type="presOf" srcId="{52B46A49-72A2-4274-A031-CCE0BDBCB076}" destId="{C62BFDAA-524C-4DA8-8226-FA6BE02F68D5}" srcOrd="0" destOrd="0" presId="urn:microsoft.com/office/officeart/2005/8/layout/equation2"/>
    <dgm:cxn modelId="{4248F263-C138-42C6-998A-670195BDC5F5}" srcId="{FE094A44-6693-4746-8868-DD968F3F0B93}" destId="{66256677-A132-413A-9C32-1935D88C4EFE}" srcOrd="1" destOrd="0" parTransId="{347BE771-1117-4732-A318-C61AD430A15E}" sibTransId="{8FA1FF78-066A-4B37-A3BC-C77078C9B549}"/>
    <dgm:cxn modelId="{5FEA1868-EC36-4624-A704-DCFE8D636845}" type="presOf" srcId="{467D88DD-88AD-4355-8986-6A21EA5755B2}" destId="{85D77CBA-1AAC-411F-AD73-037892AB55E0}" srcOrd="0" destOrd="0" presId="urn:microsoft.com/office/officeart/2005/8/layout/equation2"/>
    <dgm:cxn modelId="{8252A578-1F04-4A2B-9B74-4AECDB76A5D1}" type="presOf" srcId="{065C6B1C-001B-4734-9E1F-00A8D9383AB9}" destId="{7E5DB7A2-8903-4BD7-96B8-E3BAF8E4DDDE}" srcOrd="0" destOrd="0" presId="urn:microsoft.com/office/officeart/2005/8/layout/equation2"/>
    <dgm:cxn modelId="{678E1881-9B76-4E48-984F-1E0A85F4B95A}" type="presOf" srcId="{8FA1FF78-066A-4B37-A3BC-C77078C9B549}" destId="{0B6A9360-0715-4E2D-9714-527D56619357}" srcOrd="0" destOrd="0" presId="urn:microsoft.com/office/officeart/2005/8/layout/equation2"/>
    <dgm:cxn modelId="{145C3ABA-2390-419D-8E47-992245AB2058}" srcId="{FE094A44-6693-4746-8868-DD968F3F0B93}" destId="{52B46A49-72A2-4274-A031-CCE0BDBCB076}" srcOrd="0" destOrd="0" parTransId="{15391345-C40E-44E2-8FA9-A9F4E42B3803}" sibTransId="{467D88DD-88AD-4355-8986-6A21EA5755B2}"/>
    <dgm:cxn modelId="{A8BB731C-0D67-4D10-A038-26DC40BB0E27}" type="presParOf" srcId="{9B0220CA-CF76-4078-B138-6402DD500949}" destId="{03693A57-55E5-4CC1-8C35-EFB6963540DC}" srcOrd="0" destOrd="0" presId="urn:microsoft.com/office/officeart/2005/8/layout/equation2"/>
    <dgm:cxn modelId="{31752FB3-C886-4F8E-86B7-3E74414467AB}" type="presParOf" srcId="{03693A57-55E5-4CC1-8C35-EFB6963540DC}" destId="{C62BFDAA-524C-4DA8-8226-FA6BE02F68D5}" srcOrd="0" destOrd="0" presId="urn:microsoft.com/office/officeart/2005/8/layout/equation2"/>
    <dgm:cxn modelId="{0E4B17D7-9ACE-473E-8287-76071581047E}" type="presParOf" srcId="{03693A57-55E5-4CC1-8C35-EFB6963540DC}" destId="{8073E0CC-7C52-4A56-9BA5-79F2D380EC5F}" srcOrd="1" destOrd="0" presId="urn:microsoft.com/office/officeart/2005/8/layout/equation2"/>
    <dgm:cxn modelId="{E44F2B39-A125-4EFE-998C-43BAD26D9C67}" type="presParOf" srcId="{03693A57-55E5-4CC1-8C35-EFB6963540DC}" destId="{85D77CBA-1AAC-411F-AD73-037892AB55E0}" srcOrd="2" destOrd="0" presId="urn:microsoft.com/office/officeart/2005/8/layout/equation2"/>
    <dgm:cxn modelId="{5F5938EF-C34D-4C2C-8F01-8DB3DD969DBC}" type="presParOf" srcId="{03693A57-55E5-4CC1-8C35-EFB6963540DC}" destId="{65E18440-E458-4D96-99A6-2DF90D0F2F1E}" srcOrd="3" destOrd="0" presId="urn:microsoft.com/office/officeart/2005/8/layout/equation2"/>
    <dgm:cxn modelId="{FEB64665-FB7F-4DC1-98FB-B3B726C93E92}" type="presParOf" srcId="{03693A57-55E5-4CC1-8C35-EFB6963540DC}" destId="{952269ED-7845-4E29-8C01-FF286965ACB1}" srcOrd="4" destOrd="0" presId="urn:microsoft.com/office/officeart/2005/8/layout/equation2"/>
    <dgm:cxn modelId="{23DE005E-02E1-4154-AB1D-FA83253BD7A7}" type="presParOf" srcId="{9B0220CA-CF76-4078-B138-6402DD500949}" destId="{0B6A9360-0715-4E2D-9714-527D56619357}" srcOrd="1" destOrd="0" presId="urn:microsoft.com/office/officeart/2005/8/layout/equation2"/>
    <dgm:cxn modelId="{5E02965E-9F20-46DE-AC43-472B98BF9585}" type="presParOf" srcId="{0B6A9360-0715-4E2D-9714-527D56619357}" destId="{2F63C4B6-ED84-498D-A9DC-03161A273B83}" srcOrd="0" destOrd="0" presId="urn:microsoft.com/office/officeart/2005/8/layout/equation2"/>
    <dgm:cxn modelId="{549CAC26-F539-4C5A-92B3-2979415C2BFE}" type="presParOf" srcId="{9B0220CA-CF76-4078-B138-6402DD500949}" destId="{7E5DB7A2-8903-4BD7-96B8-E3BAF8E4DDDE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2BFDAA-524C-4DA8-8226-FA6BE02F68D5}">
      <dsp:nvSpPr>
        <dsp:cNvPr id="0" name=""/>
        <dsp:cNvSpPr/>
      </dsp:nvSpPr>
      <dsp:spPr>
        <a:xfrm>
          <a:off x="752287" y="1493"/>
          <a:ext cx="1532691" cy="1532691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Algorithm</a:t>
          </a:r>
        </a:p>
      </dsp:txBody>
      <dsp:txXfrm>
        <a:off x="976744" y="225950"/>
        <a:ext cx="1083777" cy="1083777"/>
      </dsp:txXfrm>
    </dsp:sp>
    <dsp:sp modelId="{85D77CBA-1AAC-411F-AD73-037892AB55E0}">
      <dsp:nvSpPr>
        <dsp:cNvPr id="0" name=""/>
        <dsp:cNvSpPr/>
      </dsp:nvSpPr>
      <dsp:spPr>
        <a:xfrm>
          <a:off x="1074152" y="1658639"/>
          <a:ext cx="888960" cy="888960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191984" y="1998577"/>
        <a:ext cx="653296" cy="209084"/>
      </dsp:txXfrm>
    </dsp:sp>
    <dsp:sp modelId="{952269ED-7845-4E29-8C01-FF286965ACB1}">
      <dsp:nvSpPr>
        <dsp:cNvPr id="0" name=""/>
        <dsp:cNvSpPr/>
      </dsp:nvSpPr>
      <dsp:spPr>
        <a:xfrm>
          <a:off x="752287" y="2672054"/>
          <a:ext cx="1532691" cy="1532691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Data Structure</a:t>
          </a:r>
        </a:p>
      </dsp:txBody>
      <dsp:txXfrm>
        <a:off x="976744" y="2896511"/>
        <a:ext cx="1083777" cy="1083777"/>
      </dsp:txXfrm>
    </dsp:sp>
    <dsp:sp modelId="{0B6A9360-0715-4E2D-9714-527D56619357}">
      <dsp:nvSpPr>
        <dsp:cNvPr id="0" name=""/>
        <dsp:cNvSpPr/>
      </dsp:nvSpPr>
      <dsp:spPr>
        <a:xfrm>
          <a:off x="2514882" y="1818039"/>
          <a:ext cx="487395" cy="57016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514882" y="1932071"/>
        <a:ext cx="341177" cy="342097"/>
      </dsp:txXfrm>
    </dsp:sp>
    <dsp:sp modelId="{7E5DB7A2-8903-4BD7-96B8-E3BAF8E4DDDE}">
      <dsp:nvSpPr>
        <dsp:cNvPr id="0" name=""/>
        <dsp:cNvSpPr/>
      </dsp:nvSpPr>
      <dsp:spPr>
        <a:xfrm>
          <a:off x="3204593" y="570428"/>
          <a:ext cx="3065382" cy="3065382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5000"/>
                <a:shade val="98000"/>
                <a:satMod val="110000"/>
                <a:lumMod val="103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85000"/>
                <a:satMod val="105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0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88900" dist="2794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Program</a:t>
          </a:r>
        </a:p>
      </dsp:txBody>
      <dsp:txXfrm>
        <a:off x="3653508" y="1019343"/>
        <a:ext cx="2167552" cy="21675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F069BEE-5C22-49A5-A892-F6E6A4002A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94FB27-DC4B-4A29-B4F3-C665BDE47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647B97-F030-426D-A9D1-6B39B13C23ED}" type="datetimeFigureOut">
              <a:rPr lang="en-US" smtClean="0"/>
              <a:t>3/13/2023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06FDF-174B-49EE-AD51-C827118F0F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610B1-614F-48C3-8F2D-C50C182871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751AA-B992-41E5-A909-E1A2443E23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69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media/image4.jpeg>
</file>

<file path=ppt/media/image4.png>
</file>

<file path=ppt/media/image5.png>
</file>

<file path=ppt/media/image6.gi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F24CBC-D461-4ECA-A489-D3A30E0FB795}" type="datetimeFigureOut">
              <a:rPr lang="en-US" smtClean="0"/>
              <a:t>3/13/2023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1351B-2C5D-457B-ABE5-B64DBC7BD4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000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86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614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20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1351B-2C5D-457B-ABE5-B64DBC7BD41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132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D48CF-CA04-4783-93AD-979ACAA61BAD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11EF5C4-7447-D8B8-2D2E-B27DBBE2A4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61000" y="5305425"/>
            <a:ext cx="914400" cy="91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899616-6B50-4D67-3046-952A3669D6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382" y="77187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93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D8F5E-101B-4FAA-9D82-961F1DB1544E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27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ED27139F-35B2-43FA-B637-88921C5FFDC1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54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01E3-C0B1-4B9B-89A9-02A94F8923FD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582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6E31F1-ECC9-4BD6-B025-EF3978C15B30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06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3E066-FCF7-4D43-8CE1-1C08EC1A1793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0164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C8794-11C8-4B79-A4E9-18EDC7F6F0E1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6521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D5C23-9E41-495D-915A-9AA2F40B498D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017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7D3B-5F64-44A5-AA84-66F74DA0B34C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1808E7F-6862-4377-A59B-F2A5DB78C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269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FC8FD-3A4C-43CB-AF34-DC8E25AC924B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507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EBCC-AAFA-45D8-862F-DAF4C6B28F16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791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DDB2D2ED-04BA-4C3B-A1BA-41B691232536}" type="datetime1">
              <a:rPr lang="en-US" smtClean="0"/>
              <a:t>3/13/2023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0079CAC6-A72B-4EF8-B465-34FA47827E7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C90B40-9C1F-03C6-F8E5-3548564FF96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duotone>
              <a:prstClr val="black"/>
              <a:srgbClr val="1F497D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30" y="353208"/>
            <a:ext cx="1170936" cy="117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944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cap="none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manKhaniJazani/" TargetMode="External"/><Relationship Id="rId2" Type="http://schemas.openxmlformats.org/officeDocument/2006/relationships/hyperlink" Target="mailto:ImanKhaniJazani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A52790-F46A-843A-C214-9C2BCB1C8A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Most Important Data Structures in Python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54DAC39-00F6-8934-0067-6F99551A2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2861750"/>
          </a:xfrm>
        </p:spPr>
        <p:txBody>
          <a:bodyPr>
            <a:normAutofit/>
          </a:bodyPr>
          <a:lstStyle/>
          <a:p>
            <a:r>
              <a:rPr lang="en-US" sz="2400" b="1" dirty="0"/>
              <a:t>By:</a:t>
            </a:r>
            <a:r>
              <a:rPr lang="en-US" sz="2400" dirty="0"/>
              <a:t> Iman Khani Jazani</a:t>
            </a:r>
          </a:p>
          <a:p>
            <a:endParaRPr lang="en-US" sz="2400" dirty="0"/>
          </a:p>
          <a:p>
            <a:endParaRPr lang="en-US" sz="2400" dirty="0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b="0" i="1" dirty="0">
                <a:effectLst/>
                <a:latin typeface="-apple-system"/>
              </a:rPr>
              <a:t>Senior Data Scientist, Community builder | Adin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i="1" dirty="0">
                <a:latin typeface="-apple-system"/>
              </a:rPr>
              <a:t>AI and Data Specialist, Business Developer | </a:t>
            </a:r>
            <a:r>
              <a:rPr lang="en-US" i="1" dirty="0" err="1">
                <a:latin typeface="-apple-system"/>
              </a:rPr>
              <a:t>AiHum</a:t>
            </a:r>
            <a:endParaRPr lang="fa-IR" i="1" dirty="0">
              <a:latin typeface="-apple-system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b="0" i="1" dirty="0">
                <a:effectLst/>
                <a:latin typeface="-apple-system"/>
              </a:rPr>
              <a:t>Adjunct Professor | Sharif University of Technology</a:t>
            </a:r>
            <a:endParaRPr lang="en-US" i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0" i="1" dirty="0">
              <a:effectLst/>
              <a:latin typeface="-apple-system"/>
            </a:endParaRPr>
          </a:p>
          <a:p>
            <a:endParaRPr lang="en-US" sz="1400" dirty="0"/>
          </a:p>
          <a:p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11016-7412-C785-DD6A-793B22161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D287BD-4C92-C96B-04AC-579912B80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Fundamental Programming with Python</a:t>
            </a:r>
          </a:p>
        </p:txBody>
      </p:sp>
    </p:spTree>
    <p:extLst>
      <p:ext uri="{BB962C8B-B14F-4D97-AF65-F5344CB8AC3E}">
        <p14:creationId xmlns:p14="http://schemas.microsoft.com/office/powerpoint/2010/main" val="3733673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2D215-E74F-096A-7D19-E30584826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085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2D215-E74F-096A-7D19-E30584826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672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BB376-2065-4594-F050-BFCD8B761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SuperPackages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33E33-0831-8BB9-7A9A-4892B4EB0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683D6-4E7A-1EF2-B7CD-C45FDC443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31CD52-0FAC-FBF7-F741-031670AF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357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 Structure?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13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726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E3B9D-9F64-15AD-7766-C906E2CB6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Definition	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D4D037-F6B8-8D6A-AD1D-D5317A3EA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An organization of data for the purpose of making it easier to use.</a:t>
            </a:r>
          </a:p>
          <a:p>
            <a:pPr marL="0" indent="0" algn="ctr">
              <a:buNone/>
            </a:pPr>
            <a:endParaRPr lang="en-US" sz="2800" i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AB4D9F-0735-4CD8-7DFB-30604D638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58F9C-63BC-9BCD-B371-65E008EDD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14</a:t>
            </a:fld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AAF3256-6BA8-3941-949D-F1588F5AB6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9790360"/>
              </p:ext>
            </p:extLst>
          </p:nvPr>
        </p:nvGraphicFramePr>
        <p:xfrm>
          <a:off x="3186607" y="2506479"/>
          <a:ext cx="7022263" cy="4206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5545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62BFDAA-524C-4DA8-8226-FA6BE02F68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C62BFDAA-524C-4DA8-8226-FA6BE02F68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5D77CBA-1AAC-411F-AD73-037892AB55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85D77CBA-1AAC-411F-AD73-037892AB55E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52269ED-7845-4E29-8C01-FF286965AC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>
                                            <p:graphicEl>
                                              <a:dgm id="{952269ED-7845-4E29-8C01-FF286965AC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0B6A9360-0715-4E2D-9714-527D566193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>
                                            <p:graphicEl>
                                              <a:dgm id="{0B6A9360-0715-4E2D-9714-527D5661935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E5DB7A2-8903-4BD7-96B8-E3BAF8E4DD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>
                                            <p:graphicEl>
                                              <a:dgm id="{7E5DB7A2-8903-4BD7-96B8-E3BAF8E4DD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2A526-43D4-B23F-7001-02FFE560C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3EE3C-AAC3-9321-FAC3-0C9CD03A2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2FEDE3-29D0-C839-E0D3-4590F0DBE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201B45-CCF0-09D1-9238-094A8F52B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09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D1BEB-31CD-1304-2AED-363B68A27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B1485-93FA-D814-6EA7-1491EC4DC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9878A-A289-2F30-669F-B3D459174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ACA2D2-7ACB-BD09-2A79-EF3134813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5021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06FE3-0E47-4C9E-A914-6BD6E94FF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58D2A-B2D6-F782-430D-7F2FD5DD5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F6037C-F76D-A963-AC66-7A53EFE7D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E593A-0162-004D-9B98-6922FE9BB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441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62D2A-0134-5A70-6F09-86F9623CF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DataTypes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0FC75-00C0-5809-A963-44A53D355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56963-D426-4E0D-1DDF-9936904B0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18</a:t>
            </a:fld>
            <a:endParaRPr lang="en-US" dirty="0"/>
          </a:p>
        </p:txBody>
      </p:sp>
      <p:pic>
        <p:nvPicPr>
          <p:cNvPr id="3074" name="Picture 2" descr="How to use Data Types in Python - The Engineering Projects">
            <a:extLst>
              <a:ext uri="{FF2B5EF4-FFF2-40B4-BE49-F238E27FC236}">
                <a16:creationId xmlns:a16="http://schemas.microsoft.com/office/drawing/2014/main" id="{D39BD6D0-4C72-3880-C3F2-7CB52AEB341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457" y="2011363"/>
            <a:ext cx="9045499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142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B7247-A38D-7E8C-2CC4-5001B36E5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vs. tuple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5AA608-79FF-C397-7FE2-98F4A5E5C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3325" y="2146282"/>
            <a:ext cx="9783763" cy="39370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165FD2-4D54-2443-8438-6ECCFBC96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C22F1E-437C-2042-0343-682B62D93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12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Presentation</a:t>
            </a:r>
          </a:p>
          <a:p>
            <a:r>
              <a:rPr lang="en-US" dirty="0"/>
              <a:t>Review the Last Lecture</a:t>
            </a:r>
          </a:p>
          <a:p>
            <a:r>
              <a:rPr lang="en-US" dirty="0"/>
              <a:t>Different scops in Python</a:t>
            </a:r>
          </a:p>
          <a:p>
            <a:r>
              <a:rPr lang="en-US" dirty="0"/>
              <a:t>Programming with Python</a:t>
            </a:r>
          </a:p>
          <a:p>
            <a:r>
              <a:rPr lang="en-US" dirty="0">
                <a:solidFill>
                  <a:schemeClr val="accent6"/>
                </a:solidFill>
              </a:rPr>
              <a:t>Application of Programming in the Digital Age!</a:t>
            </a:r>
            <a:endParaRPr lang="fa-IR" dirty="0">
              <a:solidFill>
                <a:schemeClr val="accent6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70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create a new data structure?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20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561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40F42-BC2C-E216-E9A1-DC36D2760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methods | what is methods?!?!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A5F2915-5C2B-0ECF-5F53-B6F257063E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2019" y="1889567"/>
            <a:ext cx="4664366" cy="477661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18E6C7-FA76-7BA9-67BA-7350DAF1F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995304-197F-8DF9-E910-ABE4E601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994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551D3-D8BA-3511-42C2-4E13CE60D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 want to create?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7FA4D-92DF-1E0C-44C3-2560A0C9E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Useful structure</a:t>
            </a:r>
          </a:p>
          <a:p>
            <a:r>
              <a:rPr lang="en-US" dirty="0"/>
              <a:t>Useful methods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96AB8D-5A99-DBEB-4DD6-15D53AA43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5B83D3-2C3F-7005-4012-DF65F541A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9943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438BB3-0152-C643-2CB3-CD92F4866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A6C534-96F1-CDC0-1920-74345128D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23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52D0FB3-F12C-8287-D6D2-C754BDEE4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437067"/>
            <a:ext cx="12192001" cy="150876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we can create a new one? WHY we want to do?</a:t>
            </a:r>
            <a:r>
              <a:rPr lang="en-US" sz="6000" dirty="0">
                <a:solidFill>
                  <a:schemeClr val="tx1"/>
                </a:solidFill>
              </a:rPr>
              <a:t>🤕</a:t>
            </a:r>
          </a:p>
        </p:txBody>
      </p:sp>
    </p:spTree>
    <p:extLst>
      <p:ext uri="{BB962C8B-B14F-4D97-AF65-F5344CB8AC3E}">
        <p14:creationId xmlns:p14="http://schemas.microsoft.com/office/powerpoint/2010/main" val="163387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with Python IDLE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24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9073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DDAC-743F-BA70-D4A6-008F55A59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go for prompt-based coding…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D96181-878A-65EC-F399-499054F83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543840-61B1-5BB6-F25C-5E5020160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25</a:t>
            </a:fld>
            <a:endParaRPr lang="en-US" dirty="0"/>
          </a:p>
        </p:txBody>
      </p:sp>
      <p:pic>
        <p:nvPicPr>
          <p:cNvPr id="1026" name="Picture 2" descr="Python IDLE - Integrated Development and Learning Environment">
            <a:extLst>
              <a:ext uri="{FF2B5EF4-FFF2-40B4-BE49-F238E27FC236}">
                <a16:creationId xmlns:a16="http://schemas.microsoft.com/office/drawing/2014/main" id="{E5A076D2-9B1B-C145-F444-988D8CC0739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201" y="2011363"/>
            <a:ext cx="6054011" cy="420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23341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Programming in the Digital Age!</a:t>
            </a:r>
            <a:endParaRPr lang="fa-I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26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1891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C2E90-1E69-DA65-D215-2F0721C8F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Drnext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EB3F21-A1BC-7950-EEA9-24565C5A5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79F5A-3782-1174-6DED-27A5D365C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A0DFAD-F6CD-852B-417C-A7EF0C43F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677C63-9A1E-8A53-5747-21BF50F6C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41" y="1542111"/>
            <a:ext cx="12192000" cy="546252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28283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1B2D1-ED4F-3F7E-6680-17E47645F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171A8-7BC9-A1CC-24DE-D1A363BFC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800" i="1" dirty="0"/>
              <a:t>P. Wentworth, J. </a:t>
            </a:r>
            <a:r>
              <a:rPr lang="en-US" sz="2800" i="1" dirty="0" err="1"/>
              <a:t>Elkner</a:t>
            </a:r>
            <a:r>
              <a:rPr lang="en-US" sz="2800" i="1" dirty="0"/>
              <a:t>, A. B. Downey, C. Meyers. How to Think Like a Computer Scientist: Learning with Python. 3rd Edition, Open Book Project, 2011.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7D2F6-E8B4-DCE8-6D7F-E8A49CF51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26C1C-F8F8-36AC-3F81-B1B919457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585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Presentation</a:t>
            </a:r>
          </a:p>
          <a:p>
            <a:r>
              <a:rPr lang="en-US" dirty="0"/>
              <a:t>Review the Last Lecture</a:t>
            </a:r>
          </a:p>
          <a:p>
            <a:r>
              <a:rPr lang="en-US" dirty="0"/>
              <a:t>What is data structure?</a:t>
            </a:r>
          </a:p>
          <a:p>
            <a:pPr lvl="1"/>
            <a:r>
              <a:rPr lang="en-US" dirty="0"/>
              <a:t>For today: lists, nested lists</a:t>
            </a:r>
            <a:r>
              <a:rPr lang="fa-IR" dirty="0"/>
              <a:t> </a:t>
            </a:r>
            <a:r>
              <a:rPr lang="en-US" sz="2400" dirty="0"/>
              <a:t>(nested things)</a:t>
            </a:r>
            <a:r>
              <a:rPr lang="en-US" dirty="0"/>
              <a:t>, and tuples</a:t>
            </a:r>
          </a:p>
          <a:p>
            <a:r>
              <a:rPr lang="en-US" dirty="0"/>
              <a:t>Can we create a new data structure?</a:t>
            </a:r>
          </a:p>
          <a:p>
            <a:r>
              <a:rPr lang="en-US" dirty="0"/>
              <a:t>Programming with Python IDLE</a:t>
            </a:r>
          </a:p>
          <a:p>
            <a:r>
              <a:rPr lang="en-US" dirty="0">
                <a:solidFill>
                  <a:schemeClr val="accent6"/>
                </a:solidFill>
              </a:rPr>
              <a:t>Application of Programming in the Digital Age!</a:t>
            </a:r>
            <a:endParaRPr lang="fa-IR" dirty="0">
              <a:solidFill>
                <a:schemeClr val="accent6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932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E7BF9-93E3-307D-03D4-E63181C84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0ACF0-C99B-8FC1-911B-53228D034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r>
              <a:rPr lang="en-US" sz="5400" dirty="0"/>
              <a:t>Send your feedback about the class whenever you want!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BBDA3-FF62-55E1-0184-D829C952C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3BBF5-9EBB-38CE-9793-3F7C4BCC8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73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0A482-6D39-FDCD-3606-DCAA53276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63518-C6BE-8815-A0F7-D20CF3096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10402272" cy="4206240"/>
          </a:xfrm>
        </p:spPr>
        <p:txBody>
          <a:bodyPr/>
          <a:lstStyle/>
          <a:p>
            <a:r>
              <a:rPr lang="en-US" dirty="0"/>
              <a:t>Gmail: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ImanKhaniJazani@gmail.com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LinkedIn: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https://www.linkedin.com/in/ImanKhaniJazani/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Telegram: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@IKJ1992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EEF49-AEF6-FF69-5817-FBEDB3EC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703549-3DB7-CE04-C1F1-A2B7FCD69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0137" y="3797853"/>
            <a:ext cx="7205663" cy="24200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FDF0C-558A-AC2C-FC85-DCA32C2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332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Short Presentations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17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A73B-6C72-C6E9-38EE-574B6DD11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handle unbound local error in Python?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5F2D-194E-E711-907C-908961A12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fa-IR" dirty="0">
              <a:solidFill>
                <a:schemeClr val="accent6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6300D-25DE-4DCB-83C2-F8447A3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F15F-8CBD-19A6-FD8E-9F54F2319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204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1FC432-A453-870C-34F6-F5AB1E82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the Last Lecture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D2B23-7846-DE1D-E096-38313245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8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8F3A02B-EBDE-A1C4-048E-E606628F0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216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F989F3-50A6-2342-8682-9C31B877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91BCB-0D5F-4B60-0E39-9FCB9404A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Fundamental Programming with Python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CFF21-96E5-7722-D3A9-0AA02216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9CAC6-A72B-4EF8-B465-34FA47827E7F}" type="slidenum">
              <a:rPr lang="en-US" smtClean="0"/>
              <a:t>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EE8AF743-CAC3-1992-AFB5-5D5C028DA64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02919" y="3088125"/>
                <a:ext cx="9784080" cy="420624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88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8800" dirty="0"/>
              </a:p>
            </p:txBody>
          </p:sp>
        </mc:Choice>
        <mc:Fallback xmlns="">
          <p:sp>
            <p:nvSpPr>
              <p:cNvPr id="11" name="Content Placeholder 10">
                <a:extLst>
                  <a:ext uri="{FF2B5EF4-FFF2-40B4-BE49-F238E27FC236}">
                    <a16:creationId xmlns:a16="http://schemas.microsoft.com/office/drawing/2014/main" id="{EE8AF743-CAC3-1992-AFB5-5D5C028DA64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02919" y="3088125"/>
                <a:ext cx="9784080" cy="420624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F3C061F8-0197-1369-1315-05464231BD0D}"/>
              </a:ext>
            </a:extLst>
          </p:cNvPr>
          <p:cNvSpPr/>
          <p:nvPr/>
        </p:nvSpPr>
        <p:spPr>
          <a:xfrm>
            <a:off x="2222340" y="4427316"/>
            <a:ext cx="1863524" cy="763929"/>
          </a:xfrm>
          <a:prstGeom prst="wedgeRectCallout">
            <a:avLst>
              <a:gd name="adj1" fmla="val 40037"/>
              <a:gd name="adj2" fmla="val -6931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output</a:t>
            </a:r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B2423974-EDC0-7998-9976-774E8AE474CF}"/>
              </a:ext>
            </a:extLst>
          </p:cNvPr>
          <p:cNvSpPr/>
          <p:nvPr/>
        </p:nvSpPr>
        <p:spPr>
          <a:xfrm>
            <a:off x="6604669" y="4505445"/>
            <a:ext cx="1863524" cy="763929"/>
          </a:xfrm>
          <a:prstGeom prst="wedgeRectCallout">
            <a:avLst>
              <a:gd name="adj1" fmla="val -2820"/>
              <a:gd name="adj2" fmla="val -10113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input</a:t>
            </a:r>
          </a:p>
        </p:txBody>
      </p:sp>
      <p:sp>
        <p:nvSpPr>
          <p:cNvPr id="14" name="Speech Bubble: Rectangle 13">
            <a:extLst>
              <a:ext uri="{FF2B5EF4-FFF2-40B4-BE49-F238E27FC236}">
                <a16:creationId xmlns:a16="http://schemas.microsoft.com/office/drawing/2014/main" id="{56D6FB7B-BB02-157A-1A18-E9A1B97785BC}"/>
              </a:ext>
            </a:extLst>
          </p:cNvPr>
          <p:cNvSpPr/>
          <p:nvPr/>
        </p:nvSpPr>
        <p:spPr>
          <a:xfrm>
            <a:off x="6437454" y="1997501"/>
            <a:ext cx="1863524" cy="763929"/>
          </a:xfrm>
          <a:prstGeom prst="wedgeRectCallout">
            <a:avLst>
              <a:gd name="adj1" fmla="val -46298"/>
              <a:gd name="adj2" fmla="val 117046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Function name (process)</a:t>
            </a:r>
          </a:p>
        </p:txBody>
      </p:sp>
    </p:spTree>
    <p:extLst>
      <p:ext uri="{BB962C8B-B14F-4D97-AF65-F5344CB8AC3E}">
        <p14:creationId xmlns:p14="http://schemas.microsoft.com/office/powerpoint/2010/main" val="27905200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BD5B5"/>
      </a:hlink>
      <a:folHlink>
        <a:srgbClr val="FE66FF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977135_Playground rules presentation_RVA_v3.potx" id="{07413DCF-3AC5-4C70-87BD-941AEA8469DA}" vid="{4E9FF052-B545-4DF9-BE6D-6A74F8F6AEE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9B77A0-8658-45E5-8D19-24559500539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8AC8BD7-946A-4C17-A395-21CB0265D7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9E42AFF-377A-47D3-84EF-20B0692369E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 review of playground rules</Template>
  <TotalTime>24314</TotalTime>
  <Words>454</Words>
  <Application>Microsoft Office PowerPoint</Application>
  <PresentationFormat>Widescreen</PresentationFormat>
  <Paragraphs>123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-apple-system</vt:lpstr>
      <vt:lpstr>Calibri</vt:lpstr>
      <vt:lpstr>Cambria Math</vt:lpstr>
      <vt:lpstr>Corbel</vt:lpstr>
      <vt:lpstr>Courier New</vt:lpstr>
      <vt:lpstr>Wingdings</vt:lpstr>
      <vt:lpstr>Banded</vt:lpstr>
      <vt:lpstr>The Most Important Data Structures in Python</vt:lpstr>
      <vt:lpstr>Last lecture</vt:lpstr>
      <vt:lpstr>Today</vt:lpstr>
      <vt:lpstr>Together</vt:lpstr>
      <vt:lpstr>Contact me</vt:lpstr>
      <vt:lpstr>Short Presentations</vt:lpstr>
      <vt:lpstr>How to handle unbound local error in Python?</vt:lpstr>
      <vt:lpstr>Review the Last Lecture</vt:lpstr>
      <vt:lpstr>Functions</vt:lpstr>
      <vt:lpstr>Modules</vt:lpstr>
      <vt:lpstr>Packages</vt:lpstr>
      <vt:lpstr>SuperPackages</vt:lpstr>
      <vt:lpstr>What is Data Structure?</vt:lpstr>
      <vt:lpstr>Definition </vt:lpstr>
      <vt:lpstr>List</vt:lpstr>
      <vt:lpstr>Nested list</vt:lpstr>
      <vt:lpstr>Tuple </vt:lpstr>
      <vt:lpstr>Python DataTypes</vt:lpstr>
      <vt:lpstr>List vs. tuple</vt:lpstr>
      <vt:lpstr>Can we create a new data structure?</vt:lpstr>
      <vt:lpstr>List methods | what is methods?!?!</vt:lpstr>
      <vt:lpstr>Why we want to create?</vt:lpstr>
      <vt:lpstr>How we can create a new one? WHY we want to do?🤕</vt:lpstr>
      <vt:lpstr>Programming with Python IDLE</vt:lpstr>
      <vt:lpstr>Let’s go for prompt-based coding…</vt:lpstr>
      <vt:lpstr>Application of Programming in the Digital Age!</vt:lpstr>
      <vt:lpstr>Drnext</vt:lpstr>
      <vt:lpstr>Lecture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Iman Khani Jazani</dc:creator>
  <cp:lastModifiedBy>Iman Khani Jazani</cp:lastModifiedBy>
  <cp:revision>261</cp:revision>
  <dcterms:created xsi:type="dcterms:W3CDTF">2023-01-30T22:07:53Z</dcterms:created>
  <dcterms:modified xsi:type="dcterms:W3CDTF">2023-03-13T15:46:02Z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